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253E-B9F2-4F9C-BA57-45CF2866DD28}" type="datetimeFigureOut">
              <a:rPr lang="fi-FI" smtClean="0"/>
              <a:t>6.11.2012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8176-AC33-488C-92C6-487CA854A1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568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3124200" cy="675741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01824" y="1817985"/>
            <a:ext cx="7772400" cy="14700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99592" y="3260576"/>
            <a:ext cx="7776864" cy="153657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3400" y="6357961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0CBEE4-709C-4FAB-8CF8-BD577F5DCAE3}" type="datetimeFigureOut">
              <a:rPr lang="fi-FI" smtClean="0"/>
              <a:pPr/>
              <a:t>6.11.2012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21288"/>
            <a:ext cx="2173224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3096" y="274638"/>
            <a:ext cx="81534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83096" y="1600200"/>
            <a:ext cx="8153400" cy="4525963"/>
          </a:xfrm>
        </p:spPr>
        <p:txBody>
          <a:bodyPr/>
          <a:lstStyle>
            <a:lvl1pPr marL="342900" indent="-342900">
              <a:buClr>
                <a:srgbClr val="13487C"/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54224" y="6356350"/>
            <a:ext cx="2133600" cy="365125"/>
          </a:xfrm>
        </p:spPr>
        <p:txBody>
          <a:bodyPr/>
          <a:lstStyle/>
          <a:p>
            <a:fld id="{C60CBEE4-709C-4FAB-8CF8-BD577F5DCAE3}" type="datetimeFigureOut">
              <a:rPr lang="fi-FI" smtClean="0"/>
              <a:t>6.11.2012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309320"/>
            <a:ext cx="1624584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7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808558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50912" y="1600201"/>
            <a:ext cx="8085584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509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BEE4-709C-4FAB-8CF8-BD577F5DCAE3}" type="datetimeFigureOut">
              <a:rPr lang="fi-FI" smtClean="0"/>
              <a:t>6.11.2012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06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13487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3487C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NELLIP –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Omnia</a:t>
            </a:r>
            <a:r>
              <a:rPr lang="fi-FI" dirty="0" smtClean="0"/>
              <a:t>, Kati Valtonen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5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</a:t>
            </a:r>
            <a:r>
              <a:rPr lang="fi-FI" dirty="0" err="1" smtClean="0"/>
              <a:t>Recommendations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 smtClean="0"/>
              <a:t>A </a:t>
            </a:r>
            <a:r>
              <a:rPr lang="fi-FI" sz="2000" dirty="0" err="1" smtClean="0"/>
              <a:t>clear</a:t>
            </a:r>
            <a:r>
              <a:rPr lang="fi-FI" sz="2000" dirty="0" smtClean="0"/>
              <a:t> idea of the </a:t>
            </a:r>
            <a:r>
              <a:rPr lang="fi-FI" sz="2000" dirty="0" err="1" smtClean="0"/>
              <a:t>need</a:t>
            </a:r>
            <a:r>
              <a:rPr lang="fi-FI" sz="2000" dirty="0" smtClean="0"/>
              <a:t>: a </a:t>
            </a:r>
            <a:r>
              <a:rPr lang="fi-FI" sz="2000" dirty="0" err="1" smtClean="0"/>
              <a:t>needs</a:t>
            </a:r>
            <a:r>
              <a:rPr lang="fi-FI" sz="2000" dirty="0" smtClean="0"/>
              <a:t> </a:t>
            </a:r>
            <a:r>
              <a:rPr lang="fi-FI" sz="2000" dirty="0" err="1" smtClean="0"/>
              <a:t>analysis</a:t>
            </a:r>
            <a:endParaRPr lang="fi-FI" sz="2000" dirty="0" smtClean="0"/>
          </a:p>
          <a:p>
            <a:r>
              <a:rPr lang="fi-FI" sz="2000" dirty="0" smtClean="0"/>
              <a:t>Target </a:t>
            </a:r>
            <a:r>
              <a:rPr lang="fi-FI" sz="2000" dirty="0" err="1" smtClean="0"/>
              <a:t>groups</a:t>
            </a:r>
            <a:r>
              <a:rPr lang="fi-FI" sz="2000" dirty="0" smtClean="0"/>
              <a:t> / </a:t>
            </a:r>
            <a:r>
              <a:rPr lang="fi-FI" sz="2000" dirty="0" err="1" smtClean="0"/>
              <a:t>local</a:t>
            </a:r>
            <a:r>
              <a:rPr lang="fi-FI" sz="2000" dirty="0" smtClean="0"/>
              <a:t> </a:t>
            </a:r>
            <a:r>
              <a:rPr lang="fi-FI" sz="2000" dirty="0" err="1" smtClean="0"/>
              <a:t>strategies</a:t>
            </a:r>
            <a:r>
              <a:rPr lang="fi-FI" sz="2000" dirty="0" smtClean="0"/>
              <a:t> </a:t>
            </a:r>
          </a:p>
          <a:p>
            <a:r>
              <a:rPr lang="fi-FI" sz="2000" dirty="0" err="1" smtClean="0"/>
              <a:t>Direction’s</a:t>
            </a:r>
            <a:r>
              <a:rPr lang="fi-FI" sz="2000" dirty="0" smtClean="0"/>
              <a:t> </a:t>
            </a:r>
            <a:r>
              <a:rPr lang="fi-FI" sz="2000" dirty="0" err="1" smtClean="0"/>
              <a:t>understanding</a:t>
            </a:r>
            <a:r>
              <a:rPr lang="fi-FI" sz="2000" dirty="0" smtClean="0"/>
              <a:t> and </a:t>
            </a:r>
            <a:r>
              <a:rPr lang="fi-FI" sz="2000" dirty="0" err="1" smtClean="0"/>
              <a:t>support</a:t>
            </a:r>
            <a:endParaRPr lang="fi-FI" sz="2000" dirty="0" smtClean="0"/>
          </a:p>
          <a:p>
            <a:r>
              <a:rPr lang="fi-FI" sz="2000" dirty="0" smtClean="0"/>
              <a:t>Project </a:t>
            </a:r>
            <a:r>
              <a:rPr lang="fi-FI" sz="2000" dirty="0" err="1" smtClean="0"/>
              <a:t>team</a:t>
            </a:r>
            <a:r>
              <a:rPr lang="fi-FI" sz="2000" dirty="0" smtClean="0"/>
              <a:t>: </a:t>
            </a:r>
            <a:r>
              <a:rPr lang="fi-FI" sz="2000" dirty="0" err="1" smtClean="0"/>
              <a:t>motivation</a:t>
            </a:r>
            <a:r>
              <a:rPr lang="fi-FI" sz="2000" dirty="0" smtClean="0"/>
              <a:t>, </a:t>
            </a:r>
            <a:r>
              <a:rPr lang="fi-FI" sz="2000" dirty="0" err="1" smtClean="0"/>
              <a:t>time</a:t>
            </a:r>
            <a:r>
              <a:rPr lang="fi-FI" sz="2000" dirty="0" smtClean="0"/>
              <a:t>, </a:t>
            </a:r>
            <a:r>
              <a:rPr lang="fi-FI" sz="2000" dirty="0" err="1" smtClean="0"/>
              <a:t>enthousiasm</a:t>
            </a:r>
            <a:r>
              <a:rPr lang="fi-FI" sz="2000" dirty="0" smtClean="0"/>
              <a:t>, </a:t>
            </a:r>
            <a:r>
              <a:rPr lang="fi-FI" sz="2000" dirty="0" err="1" smtClean="0"/>
              <a:t>coordination</a:t>
            </a:r>
            <a:endParaRPr lang="fi-FI" sz="2000" dirty="0" smtClean="0"/>
          </a:p>
          <a:p>
            <a:r>
              <a:rPr lang="fi-FI" sz="2000" dirty="0" err="1" smtClean="0"/>
              <a:t>Concrete</a:t>
            </a:r>
            <a:r>
              <a:rPr lang="fi-FI" sz="2000" dirty="0" smtClean="0"/>
              <a:t> </a:t>
            </a:r>
            <a:r>
              <a:rPr lang="fi-FI" sz="2000" dirty="0" err="1" smtClean="0"/>
              <a:t>resourses</a:t>
            </a:r>
            <a:r>
              <a:rPr lang="fi-FI" sz="2000" dirty="0" smtClean="0"/>
              <a:t>: </a:t>
            </a:r>
            <a:r>
              <a:rPr lang="fi-FI" sz="2000" dirty="0" err="1" smtClean="0"/>
              <a:t>time</a:t>
            </a:r>
            <a:r>
              <a:rPr lang="fi-FI" sz="2000" dirty="0" smtClean="0"/>
              <a:t> and money</a:t>
            </a:r>
          </a:p>
          <a:p>
            <a:r>
              <a:rPr lang="fi-FI" sz="2000" dirty="0" err="1" smtClean="0"/>
              <a:t>Good</a:t>
            </a:r>
            <a:r>
              <a:rPr lang="fi-FI" sz="2000" dirty="0" smtClean="0"/>
              <a:t> </a:t>
            </a:r>
            <a:r>
              <a:rPr lang="fi-FI" sz="2000" dirty="0" err="1" smtClean="0"/>
              <a:t>network</a:t>
            </a:r>
            <a:endParaRPr lang="fi-FI" sz="2000" dirty="0" smtClean="0"/>
          </a:p>
          <a:p>
            <a:r>
              <a:rPr lang="fi-FI" sz="2000" dirty="0" err="1" smtClean="0"/>
              <a:t>Dissemination</a:t>
            </a:r>
            <a:r>
              <a:rPr lang="fi-FI" sz="2000" dirty="0" smtClean="0"/>
              <a:t> and </a:t>
            </a:r>
            <a:r>
              <a:rPr lang="fi-FI" sz="2000" dirty="0" err="1" smtClean="0"/>
              <a:t>implementation</a:t>
            </a:r>
            <a:r>
              <a:rPr lang="fi-FI" sz="2000" dirty="0" smtClean="0"/>
              <a:t> </a:t>
            </a:r>
            <a:r>
              <a:rPr lang="fi-FI" sz="2000" dirty="0" err="1" smtClean="0"/>
              <a:t>plan</a:t>
            </a:r>
            <a:r>
              <a:rPr lang="fi-FI" sz="2000" dirty="0" smtClean="0"/>
              <a:t> to </a:t>
            </a:r>
            <a:r>
              <a:rPr lang="fi-FI" sz="2000" dirty="0" err="1" smtClean="0"/>
              <a:t>be</a:t>
            </a:r>
            <a:r>
              <a:rPr lang="fi-FI" sz="2000" dirty="0" smtClean="0"/>
              <a:t> made in the </a:t>
            </a:r>
            <a:r>
              <a:rPr lang="fi-FI" sz="2000" dirty="0" err="1" smtClean="0"/>
              <a:t>beginning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project</a:t>
            </a:r>
            <a:endParaRPr lang="fi-FI" sz="2000" dirty="0" smtClean="0"/>
          </a:p>
          <a:p>
            <a:endParaRPr lang="fi-FI" sz="2000" dirty="0"/>
          </a:p>
          <a:p>
            <a:r>
              <a:rPr lang="fi-FI" sz="2000" dirty="0" smtClean="0"/>
              <a:t>For the FNBE: </a:t>
            </a:r>
          </a:p>
          <a:p>
            <a:pPr marL="0" indent="0">
              <a:buNone/>
            </a:pPr>
            <a:r>
              <a:rPr lang="fi-FI" sz="2000" dirty="0" smtClean="0"/>
              <a:t>A </a:t>
            </a:r>
            <a:r>
              <a:rPr lang="fi-FI" sz="2000" dirty="0" err="1" smtClean="0"/>
              <a:t>permanent</a:t>
            </a:r>
            <a:r>
              <a:rPr lang="fi-FI" sz="2000" dirty="0" smtClean="0"/>
              <a:t> and </a:t>
            </a:r>
            <a:r>
              <a:rPr lang="fi-FI" sz="2000" dirty="0" err="1" smtClean="0"/>
              <a:t>up-to-date</a:t>
            </a:r>
            <a:r>
              <a:rPr lang="fi-FI" sz="2000" dirty="0" smtClean="0"/>
              <a:t> internet </a:t>
            </a:r>
            <a:r>
              <a:rPr lang="fi-FI" sz="2000" dirty="0" err="1" smtClean="0"/>
              <a:t>site</a:t>
            </a:r>
            <a:r>
              <a:rPr lang="fi-FI" sz="2000" dirty="0" smtClean="0"/>
              <a:t> for the </a:t>
            </a:r>
            <a:r>
              <a:rPr lang="fi-FI" sz="2000" dirty="0" err="1" smtClean="0"/>
              <a:t>dissemination</a:t>
            </a:r>
            <a:r>
              <a:rPr lang="fi-FI" sz="2000" dirty="0" smtClean="0"/>
              <a:t> </a:t>
            </a:r>
            <a:r>
              <a:rPr lang="fi-FI" sz="2000" dirty="0" err="1" smtClean="0"/>
              <a:t>purposes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99572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1828800" lvl="4" indent="0">
              <a:buNone/>
            </a:pPr>
            <a:r>
              <a:rPr lang="fi-FI" sz="2400" dirty="0" smtClean="0"/>
              <a:t>	</a:t>
            </a:r>
            <a:r>
              <a:rPr lang="fi-FI" sz="2800" b="1" dirty="0" smtClean="0"/>
              <a:t>THANK YOU!</a:t>
            </a:r>
          </a:p>
          <a:p>
            <a:pPr lvl="4"/>
            <a:endParaRPr lang="fi-FI" sz="2400" dirty="0"/>
          </a:p>
          <a:p>
            <a:pPr marL="1828800" lvl="4" indent="0">
              <a:buNone/>
            </a:pPr>
            <a:r>
              <a:rPr lang="fi-FI" sz="2400" dirty="0" smtClean="0"/>
              <a:t>Project </a:t>
            </a:r>
            <a:r>
              <a:rPr lang="fi-FI" sz="2400" dirty="0" err="1" smtClean="0"/>
              <a:t>team</a:t>
            </a:r>
            <a:r>
              <a:rPr lang="fi-FI" sz="2400" dirty="0" smtClean="0"/>
              <a:t> in </a:t>
            </a:r>
            <a:r>
              <a:rPr lang="fi-FI" sz="2400" dirty="0" err="1" smtClean="0"/>
              <a:t>Omnia</a:t>
            </a:r>
            <a:r>
              <a:rPr lang="fi-FI" sz="2400" dirty="0" smtClean="0"/>
              <a:t>: </a:t>
            </a:r>
          </a:p>
          <a:p>
            <a:pPr marL="1828800" lvl="4" indent="0">
              <a:buNone/>
            </a:pPr>
            <a:r>
              <a:rPr lang="fi-FI" sz="2400" dirty="0" smtClean="0"/>
              <a:t>Kati Valtonen (</a:t>
            </a:r>
            <a:r>
              <a:rPr lang="fi-FI" sz="2400" dirty="0" err="1" smtClean="0"/>
              <a:t>author</a:t>
            </a:r>
            <a:r>
              <a:rPr lang="fi-FI" sz="2400" dirty="0" smtClean="0"/>
              <a:t>, </a:t>
            </a:r>
            <a:r>
              <a:rPr lang="fi-FI" sz="2400" dirty="0" err="1" smtClean="0"/>
              <a:t>coordination</a:t>
            </a:r>
            <a:r>
              <a:rPr lang="fi-FI" sz="2400" dirty="0" smtClean="0"/>
              <a:t>)</a:t>
            </a:r>
          </a:p>
          <a:p>
            <a:pPr marL="1828800" lvl="4" indent="0">
              <a:buNone/>
            </a:pPr>
            <a:r>
              <a:rPr lang="fi-FI" sz="2400" dirty="0" smtClean="0"/>
              <a:t>Minnie Rasila (</a:t>
            </a:r>
            <a:r>
              <a:rPr lang="fi-FI" sz="2400" dirty="0" err="1" smtClean="0"/>
              <a:t>research</a:t>
            </a:r>
            <a:r>
              <a:rPr lang="fi-FI" sz="2400" dirty="0" smtClean="0"/>
              <a:t>, </a:t>
            </a:r>
            <a:r>
              <a:rPr lang="fi-FI" sz="2400" dirty="0" err="1" smtClean="0"/>
              <a:t>contacts</a:t>
            </a:r>
            <a:r>
              <a:rPr lang="fi-FI" sz="2400" dirty="0" smtClean="0"/>
              <a:t>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19968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THE ELL IN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The </a:t>
            </a:r>
            <a:r>
              <a:rPr lang="fi-FI" sz="2800" dirty="0" err="1" smtClean="0"/>
              <a:t>Finnish</a:t>
            </a:r>
            <a:r>
              <a:rPr lang="fi-FI" sz="2800" dirty="0" smtClean="0"/>
              <a:t> National Board of </a:t>
            </a:r>
            <a:r>
              <a:rPr lang="fi-FI" sz="2800" dirty="0" err="1" smtClean="0"/>
              <a:t>Education</a:t>
            </a:r>
            <a:r>
              <a:rPr lang="fi-FI" sz="2800" dirty="0" smtClean="0"/>
              <a:t> in </a:t>
            </a:r>
            <a:r>
              <a:rPr lang="fi-FI" sz="2800" dirty="0" err="1" smtClean="0"/>
              <a:t>charge</a:t>
            </a:r>
            <a:r>
              <a:rPr lang="fi-FI" sz="2800" dirty="0" smtClean="0"/>
              <a:t> of the </a:t>
            </a:r>
            <a:r>
              <a:rPr lang="fi-FI" sz="2800" dirty="0" err="1" smtClean="0"/>
              <a:t>awards</a:t>
            </a:r>
            <a:endParaRPr lang="fi-FI" sz="2800" dirty="0" smtClean="0"/>
          </a:p>
          <a:p>
            <a:r>
              <a:rPr lang="fi-FI" sz="2800" dirty="0" err="1" smtClean="0"/>
              <a:t>Awards</a:t>
            </a:r>
            <a:r>
              <a:rPr lang="fi-FI" sz="2800" dirty="0" smtClean="0"/>
              <a:t> </a:t>
            </a:r>
            <a:r>
              <a:rPr lang="fi-FI" sz="2800" dirty="0" err="1" smtClean="0"/>
              <a:t>are</a:t>
            </a:r>
            <a:r>
              <a:rPr lang="fi-FI" sz="2800" dirty="0" smtClean="0"/>
              <a:t> </a:t>
            </a:r>
            <a:r>
              <a:rPr lang="fi-FI" sz="2800" dirty="0" err="1" smtClean="0"/>
              <a:t>based</a:t>
            </a:r>
            <a:r>
              <a:rPr lang="fi-FI" sz="2800" dirty="0" smtClean="0"/>
              <a:t> on the </a:t>
            </a:r>
            <a:r>
              <a:rPr lang="fi-FI" sz="2800" dirty="0" err="1" smtClean="0"/>
              <a:t>European</a:t>
            </a:r>
            <a:r>
              <a:rPr lang="fi-FI" sz="2800" dirty="0" smtClean="0"/>
              <a:t> </a:t>
            </a:r>
            <a:r>
              <a:rPr lang="fi-FI" sz="2800" dirty="0" err="1" smtClean="0"/>
              <a:t>Commission’s</a:t>
            </a:r>
            <a:r>
              <a:rPr lang="fi-FI" sz="2800" dirty="0" smtClean="0"/>
              <a:t> </a:t>
            </a:r>
            <a:r>
              <a:rPr lang="fi-FI" sz="2800" dirty="0" err="1" smtClean="0"/>
              <a:t>priorities</a:t>
            </a:r>
            <a:r>
              <a:rPr lang="fi-FI" sz="2800" dirty="0" smtClean="0"/>
              <a:t>, </a:t>
            </a:r>
            <a:r>
              <a:rPr lang="fi-FI" sz="2800" dirty="0" err="1" smtClean="0"/>
              <a:t>but</a:t>
            </a:r>
            <a:r>
              <a:rPr lang="fi-FI" sz="2800" dirty="0" smtClean="0"/>
              <a:t> </a:t>
            </a:r>
            <a:r>
              <a:rPr lang="fi-FI" sz="2800" dirty="0" err="1" smtClean="0"/>
              <a:t>during</a:t>
            </a:r>
            <a:r>
              <a:rPr lang="fi-FI" sz="2800" dirty="0" smtClean="0"/>
              <a:t> the </a:t>
            </a:r>
            <a:r>
              <a:rPr lang="fi-FI" sz="2800" dirty="0" err="1" smtClean="0"/>
              <a:t>last</a:t>
            </a:r>
            <a:r>
              <a:rPr lang="fi-FI" sz="2800" dirty="0" smtClean="0"/>
              <a:t> </a:t>
            </a:r>
            <a:r>
              <a:rPr lang="fi-FI" sz="2800" dirty="0" err="1" smtClean="0"/>
              <a:t>years</a:t>
            </a:r>
            <a:r>
              <a:rPr lang="fi-FI" sz="2800" dirty="0" smtClean="0"/>
              <a:t> </a:t>
            </a:r>
            <a:r>
              <a:rPr lang="fi-FI" sz="2800" dirty="0" err="1" smtClean="0"/>
              <a:t>also</a:t>
            </a:r>
            <a:r>
              <a:rPr lang="fi-FI" sz="2800" dirty="0" smtClean="0"/>
              <a:t> on the national </a:t>
            </a:r>
            <a:r>
              <a:rPr lang="fi-FI" sz="2800" dirty="0" err="1" smtClean="0"/>
              <a:t>criteria</a:t>
            </a:r>
            <a:endParaRPr lang="fi-FI" sz="2800" dirty="0" smtClean="0"/>
          </a:p>
          <a:p>
            <a:r>
              <a:rPr lang="fi-FI" sz="2800" dirty="0" smtClean="0"/>
              <a:t>Applications in </a:t>
            </a:r>
            <a:r>
              <a:rPr lang="fi-FI" sz="2800" dirty="0" err="1" smtClean="0"/>
              <a:t>every</a:t>
            </a:r>
            <a:r>
              <a:rPr lang="fi-FI" sz="2800" dirty="0" smtClean="0"/>
              <a:t> </a:t>
            </a:r>
            <a:r>
              <a:rPr lang="fi-FI" sz="2800" dirty="0" err="1" smtClean="0"/>
              <a:t>spring</a:t>
            </a:r>
            <a:r>
              <a:rPr lang="fi-FI" sz="2800" dirty="0" smtClean="0"/>
              <a:t>, </a:t>
            </a:r>
            <a:r>
              <a:rPr lang="fi-FI" sz="2800" dirty="0" err="1" smtClean="0"/>
              <a:t>ceremony</a:t>
            </a:r>
            <a:r>
              <a:rPr lang="fi-FI" sz="2800" dirty="0" smtClean="0"/>
              <a:t> in </a:t>
            </a:r>
            <a:r>
              <a:rPr lang="fi-FI" sz="2800" dirty="0" err="1" smtClean="0"/>
              <a:t>November</a:t>
            </a:r>
            <a:endParaRPr lang="fi-FI" sz="2800" dirty="0" smtClean="0"/>
          </a:p>
          <a:p>
            <a:r>
              <a:rPr lang="fi-FI" sz="2800" dirty="0" smtClean="0"/>
              <a:t>A </a:t>
            </a:r>
            <a:r>
              <a:rPr lang="fi-FI" sz="2800" dirty="0" err="1" smtClean="0"/>
              <a:t>language</a:t>
            </a:r>
            <a:r>
              <a:rPr lang="fi-FI" sz="2800" dirty="0" smtClean="0"/>
              <a:t> </a:t>
            </a:r>
            <a:r>
              <a:rPr lang="fi-FI" sz="2800" dirty="0" err="1" smtClean="0"/>
              <a:t>teacher</a:t>
            </a:r>
            <a:r>
              <a:rPr lang="fi-FI" sz="2800" dirty="0" smtClean="0"/>
              <a:t> and a </a:t>
            </a:r>
            <a:r>
              <a:rPr lang="fi-FI" sz="2800" dirty="0" err="1" smtClean="0"/>
              <a:t>language</a:t>
            </a:r>
            <a:r>
              <a:rPr lang="fi-FI" sz="2800" dirty="0" smtClean="0"/>
              <a:t> </a:t>
            </a:r>
            <a:r>
              <a:rPr lang="fi-FI" sz="2800" dirty="0" err="1" smtClean="0"/>
              <a:t>learner</a:t>
            </a:r>
            <a:r>
              <a:rPr lang="fi-FI" sz="2800" dirty="0" smtClean="0"/>
              <a:t> of the </a:t>
            </a:r>
            <a:r>
              <a:rPr lang="fi-FI" sz="2800" dirty="0" err="1" smtClean="0"/>
              <a:t>year</a:t>
            </a:r>
            <a:r>
              <a:rPr lang="fi-FI" sz="2800" dirty="0" smtClean="0"/>
              <a:t> </a:t>
            </a:r>
            <a:r>
              <a:rPr lang="fi-FI" sz="2800" dirty="0" err="1" smtClean="0"/>
              <a:t>also</a:t>
            </a:r>
            <a:r>
              <a:rPr lang="fi-FI" sz="2800" dirty="0" smtClean="0"/>
              <a:t> </a:t>
            </a:r>
            <a:r>
              <a:rPr lang="fi-FI" sz="2800" dirty="0" err="1" smtClean="0"/>
              <a:t>awarded</a:t>
            </a:r>
            <a:endParaRPr lang="fi-FI" sz="2800" dirty="0" smtClean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6287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The </a:t>
            </a:r>
            <a:r>
              <a:rPr lang="fi-FI" dirty="0" err="1" smtClean="0"/>
              <a:t>Label</a:t>
            </a:r>
            <a:r>
              <a:rPr lang="fi-FI" dirty="0" smtClean="0"/>
              <a:t> </a:t>
            </a:r>
            <a:r>
              <a:rPr lang="fi-FI" dirty="0" err="1" smtClean="0"/>
              <a:t>Campaigns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Publication</a:t>
            </a:r>
            <a:r>
              <a:rPr lang="fi-FI" sz="2400" dirty="0" smtClean="0"/>
              <a:t> of </a:t>
            </a:r>
            <a:r>
              <a:rPr lang="fi-FI" sz="2400" dirty="0" err="1" smtClean="0"/>
              <a:t>bulletins</a:t>
            </a:r>
            <a:endParaRPr lang="fi-FI" sz="2400" dirty="0" smtClean="0"/>
          </a:p>
          <a:p>
            <a:r>
              <a:rPr lang="fi-FI" sz="2400" dirty="0" err="1" smtClean="0"/>
              <a:t>Use</a:t>
            </a:r>
            <a:r>
              <a:rPr lang="fi-FI" sz="2400" dirty="0" smtClean="0"/>
              <a:t> of </a:t>
            </a:r>
            <a:r>
              <a:rPr lang="fi-FI" sz="2400" dirty="0" err="1" smtClean="0"/>
              <a:t>e-mailing</a:t>
            </a:r>
            <a:r>
              <a:rPr lang="fi-FI" sz="2400" dirty="0" smtClean="0"/>
              <a:t> </a:t>
            </a:r>
            <a:r>
              <a:rPr lang="fi-FI" sz="2400" dirty="0" err="1" smtClean="0"/>
              <a:t>lists</a:t>
            </a:r>
            <a:r>
              <a:rPr lang="fi-FI" sz="2400" dirty="0" smtClean="0"/>
              <a:t> and </a:t>
            </a:r>
            <a:r>
              <a:rPr lang="fi-FI" sz="2400" dirty="0" err="1" smtClean="0"/>
              <a:t>newsletters</a:t>
            </a:r>
            <a:endParaRPr lang="fi-FI" sz="2400" dirty="0" smtClean="0"/>
          </a:p>
          <a:p>
            <a:r>
              <a:rPr lang="fi-FI" sz="2400" dirty="0" err="1" smtClean="0"/>
              <a:t>Contacts</a:t>
            </a:r>
            <a:r>
              <a:rPr lang="fi-FI" sz="2400" dirty="0" smtClean="0"/>
              <a:t> to </a:t>
            </a:r>
            <a:r>
              <a:rPr lang="fi-FI" sz="2400" dirty="0" err="1" smtClean="0"/>
              <a:t>schools</a:t>
            </a:r>
            <a:r>
              <a:rPr lang="fi-FI" sz="2400" dirty="0" smtClean="0"/>
              <a:t> and </a:t>
            </a:r>
            <a:r>
              <a:rPr lang="fi-FI" sz="2400" dirty="0" err="1" smtClean="0"/>
              <a:t>training</a:t>
            </a:r>
            <a:r>
              <a:rPr lang="fi-FI" sz="2400" dirty="0"/>
              <a:t> </a:t>
            </a:r>
            <a:r>
              <a:rPr lang="fi-FI" sz="2400" dirty="0" err="1" smtClean="0"/>
              <a:t>institutions</a:t>
            </a:r>
            <a:endParaRPr lang="fi-FI" sz="2400" dirty="0" smtClean="0"/>
          </a:p>
          <a:p>
            <a:r>
              <a:rPr lang="fi-FI" sz="2400" dirty="0" err="1" smtClean="0"/>
              <a:t>Organisation</a:t>
            </a:r>
            <a:r>
              <a:rPr lang="fi-FI" sz="2400" dirty="0" smtClean="0"/>
              <a:t> of the </a:t>
            </a:r>
            <a:r>
              <a:rPr lang="fi-FI" sz="2400" dirty="0" err="1" smtClean="0"/>
              <a:t>ceremony</a:t>
            </a:r>
            <a:endParaRPr lang="fi-FI" sz="2400" dirty="0" smtClean="0"/>
          </a:p>
          <a:p>
            <a:r>
              <a:rPr lang="fi-FI" sz="2400" dirty="0" smtClean="0"/>
              <a:t>Press </a:t>
            </a:r>
            <a:r>
              <a:rPr lang="fi-FI" sz="2400" dirty="0" err="1" smtClean="0"/>
              <a:t>releases</a:t>
            </a:r>
            <a:r>
              <a:rPr lang="fi-FI" sz="2400" dirty="0" smtClean="0"/>
              <a:t>, </a:t>
            </a:r>
            <a:r>
              <a:rPr lang="fi-FI" sz="2400" dirty="0" err="1" smtClean="0"/>
              <a:t>FNBE’s</a:t>
            </a:r>
            <a:r>
              <a:rPr lang="fi-FI" sz="2400" dirty="0" smtClean="0"/>
              <a:t> </a:t>
            </a:r>
            <a:r>
              <a:rPr lang="fi-FI" sz="2400" dirty="0" err="1" smtClean="0"/>
              <a:t>website</a:t>
            </a:r>
            <a:endParaRPr lang="fi-FI" sz="2400" dirty="0" smtClean="0"/>
          </a:p>
          <a:p>
            <a:r>
              <a:rPr lang="fi-FI" sz="2400" dirty="0" err="1" smtClean="0"/>
              <a:t>Invitations</a:t>
            </a:r>
            <a:r>
              <a:rPr lang="fi-FI" sz="2400" dirty="0" smtClean="0"/>
              <a:t> to </a:t>
            </a:r>
            <a:r>
              <a:rPr lang="fi-FI" sz="2400" dirty="0" err="1" smtClean="0"/>
              <a:t>seminars</a:t>
            </a:r>
            <a:r>
              <a:rPr lang="fi-FI" sz="2400" dirty="0" smtClean="0"/>
              <a:t> and </a:t>
            </a:r>
            <a:r>
              <a:rPr lang="fi-FI" sz="2400" dirty="0" err="1" smtClean="0"/>
              <a:t>training</a:t>
            </a:r>
            <a:r>
              <a:rPr lang="fi-FI" sz="2400" dirty="0" smtClean="0"/>
              <a:t> </a:t>
            </a:r>
            <a:r>
              <a:rPr lang="fi-FI" sz="2400" dirty="0" err="1" smtClean="0"/>
              <a:t>sessions</a:t>
            </a:r>
            <a:endParaRPr lang="fi-FI" sz="2400" dirty="0" smtClean="0"/>
          </a:p>
          <a:p>
            <a:r>
              <a:rPr lang="fi-FI" sz="2400" dirty="0" err="1" smtClean="0"/>
              <a:t>European</a:t>
            </a:r>
            <a:r>
              <a:rPr lang="fi-FI" sz="2400" dirty="0" smtClean="0"/>
              <a:t> </a:t>
            </a:r>
            <a:r>
              <a:rPr lang="fi-FI" sz="2400" dirty="0" err="1" smtClean="0"/>
              <a:t>database</a:t>
            </a:r>
            <a:endParaRPr lang="fi-FI" sz="2400" dirty="0" smtClean="0"/>
          </a:p>
          <a:p>
            <a:r>
              <a:rPr lang="fi-FI" sz="2400" dirty="0" err="1" smtClean="0"/>
              <a:t>Initiatives</a:t>
            </a:r>
            <a:r>
              <a:rPr lang="fi-FI" sz="2400" dirty="0" smtClean="0"/>
              <a:t>’ </a:t>
            </a:r>
            <a:r>
              <a:rPr lang="fi-FI" sz="2400" dirty="0" err="1" smtClean="0"/>
              <a:t>own</a:t>
            </a:r>
            <a:r>
              <a:rPr lang="fi-FI" sz="2400" dirty="0" smtClean="0"/>
              <a:t> </a:t>
            </a:r>
            <a:r>
              <a:rPr lang="fi-FI" sz="2400" dirty="0" err="1" smtClean="0"/>
              <a:t>activity</a:t>
            </a:r>
            <a:r>
              <a:rPr lang="fi-FI" sz="2400" dirty="0" smtClean="0"/>
              <a:t> (</a:t>
            </a:r>
            <a:r>
              <a:rPr lang="fi-FI" sz="2400" dirty="0" err="1" smtClean="0"/>
              <a:t>application</a:t>
            </a:r>
            <a:r>
              <a:rPr lang="fi-FI" sz="2400" dirty="0" smtClean="0"/>
              <a:t> =&gt; </a:t>
            </a:r>
            <a:r>
              <a:rPr lang="fi-FI" sz="2400" dirty="0" err="1" smtClean="0"/>
              <a:t>dissemination</a:t>
            </a:r>
            <a:r>
              <a:rPr lang="fi-FI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25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</a:t>
            </a:r>
            <a:r>
              <a:rPr lang="fi-FI" dirty="0" err="1" smtClean="0"/>
              <a:t>Priorities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err="1" smtClean="0"/>
              <a:t>European</a:t>
            </a:r>
            <a:r>
              <a:rPr lang="fi-FI" sz="2400" dirty="0" smtClean="0"/>
              <a:t> </a:t>
            </a:r>
            <a:r>
              <a:rPr lang="fi-FI" sz="2400" dirty="0" err="1" smtClean="0"/>
              <a:t>Commission’s</a:t>
            </a:r>
            <a:r>
              <a:rPr lang="fi-FI" sz="2400" dirty="0" smtClean="0"/>
              <a:t> </a:t>
            </a:r>
            <a:r>
              <a:rPr lang="fi-FI" sz="2400" dirty="0" err="1" smtClean="0"/>
              <a:t>priorities</a:t>
            </a:r>
            <a:r>
              <a:rPr lang="fi-FI" sz="2400" dirty="0" smtClean="0"/>
              <a:t>: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Language </a:t>
            </a:r>
            <a:r>
              <a:rPr lang="fi-FI" sz="2400" dirty="0" err="1" smtClean="0"/>
              <a:t>learning</a:t>
            </a:r>
            <a:r>
              <a:rPr lang="fi-FI" sz="2400" dirty="0" smtClean="0"/>
              <a:t> in the </a:t>
            </a:r>
            <a:r>
              <a:rPr lang="fi-FI" sz="2400" dirty="0" err="1" smtClean="0"/>
              <a:t>community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Language </a:t>
            </a:r>
            <a:r>
              <a:rPr lang="fi-FI" sz="2400" dirty="0" err="1" smtClean="0"/>
              <a:t>skills</a:t>
            </a:r>
            <a:r>
              <a:rPr lang="fi-FI" sz="2400" dirty="0" smtClean="0"/>
              <a:t> as a </a:t>
            </a:r>
            <a:r>
              <a:rPr lang="fi-FI" sz="2400" dirty="0" err="1" smtClean="0"/>
              <a:t>preparation</a:t>
            </a:r>
            <a:r>
              <a:rPr lang="fi-FI" sz="2400" dirty="0" smtClean="0"/>
              <a:t> for </a:t>
            </a:r>
            <a:r>
              <a:rPr lang="fi-FI" sz="2400" dirty="0" err="1" smtClean="0"/>
              <a:t>work</a:t>
            </a:r>
            <a:endParaRPr lang="fi-FI" sz="2400" dirty="0" smtClean="0"/>
          </a:p>
          <a:p>
            <a:r>
              <a:rPr lang="fi-FI" sz="2400" dirty="0" smtClean="0"/>
              <a:t>National </a:t>
            </a:r>
            <a:r>
              <a:rPr lang="fi-FI" sz="2400" dirty="0" err="1" smtClean="0"/>
              <a:t>priority</a:t>
            </a:r>
            <a:r>
              <a:rPr lang="fi-FI" sz="2400" dirty="0" smtClean="0"/>
              <a:t> in 2011: 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err="1" smtClean="0"/>
              <a:t>Diversification</a:t>
            </a:r>
            <a:r>
              <a:rPr lang="fi-FI" sz="2400" dirty="0" smtClean="0"/>
              <a:t> of </a:t>
            </a:r>
            <a:r>
              <a:rPr lang="fi-FI" sz="2400" dirty="0" err="1" smtClean="0"/>
              <a:t>languages</a:t>
            </a:r>
            <a:r>
              <a:rPr lang="fi-FI" sz="2400" dirty="0" smtClean="0"/>
              <a:t> on </a:t>
            </a:r>
            <a:r>
              <a:rPr lang="fi-FI" sz="2400" dirty="0" err="1" smtClean="0"/>
              <a:t>offer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err="1" smtClean="0"/>
              <a:t>Awarded</a:t>
            </a:r>
            <a:r>
              <a:rPr lang="fi-FI" sz="2400" dirty="0" smtClean="0"/>
              <a:t> </a:t>
            </a:r>
            <a:r>
              <a:rPr lang="fi-FI" sz="2400" dirty="0" err="1" smtClean="0"/>
              <a:t>initiatives</a:t>
            </a:r>
            <a:r>
              <a:rPr lang="fi-FI" sz="2400" dirty="0" smtClean="0"/>
              <a:t> in Finland in 2011: </a:t>
            </a:r>
          </a:p>
          <a:p>
            <a:pPr lvl="1"/>
            <a:r>
              <a:rPr lang="fi-FI" sz="2400" dirty="0" smtClean="0"/>
              <a:t>Kielitivoli, City of Hämeenlinna (</a:t>
            </a:r>
            <a:r>
              <a:rPr lang="fi-FI" sz="2400" dirty="0" err="1" smtClean="0"/>
              <a:t>awarded</a:t>
            </a:r>
            <a:r>
              <a:rPr lang="fi-FI" sz="2400" dirty="0" smtClean="0"/>
              <a:t>)</a:t>
            </a:r>
          </a:p>
          <a:p>
            <a:pPr lvl="1"/>
            <a:r>
              <a:rPr lang="fi-FI" sz="2400" dirty="0" smtClean="0"/>
              <a:t>Kielireppu, City of Turku (</a:t>
            </a:r>
            <a:r>
              <a:rPr lang="fi-FI" sz="2400" dirty="0" err="1" smtClean="0"/>
              <a:t>honor</a:t>
            </a:r>
            <a:r>
              <a:rPr lang="fi-FI" sz="2400" dirty="0" smtClean="0"/>
              <a:t>)</a:t>
            </a:r>
          </a:p>
          <a:p>
            <a:pPr lvl="1"/>
            <a:r>
              <a:rPr lang="fi-FI" sz="2400" dirty="0" smtClean="0"/>
              <a:t>The </a:t>
            </a:r>
            <a:r>
              <a:rPr lang="fi-FI" sz="2400" dirty="0" err="1" smtClean="0"/>
              <a:t>school</a:t>
            </a:r>
            <a:r>
              <a:rPr lang="fi-FI" sz="2400" dirty="0" smtClean="0"/>
              <a:t> of Hakalehto in </a:t>
            </a:r>
            <a:r>
              <a:rPr lang="fi-FI" sz="2400" dirty="0" err="1" smtClean="0"/>
              <a:t>Raasepori</a:t>
            </a:r>
            <a:r>
              <a:rPr lang="fi-FI" sz="2400" dirty="0" smtClean="0"/>
              <a:t> (</a:t>
            </a:r>
            <a:r>
              <a:rPr lang="fi-FI" sz="2400" dirty="0" err="1" smtClean="0"/>
              <a:t>honor</a:t>
            </a:r>
            <a:r>
              <a:rPr lang="fi-FI" sz="2400" dirty="0" smtClean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278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</a:t>
            </a:r>
            <a:r>
              <a:rPr lang="fi-FI" dirty="0" err="1" smtClean="0"/>
              <a:t>Awarding</a:t>
            </a:r>
            <a:r>
              <a:rPr lang="fi-FI" dirty="0" smtClean="0"/>
              <a:t> the ELL in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28 </a:t>
            </a:r>
            <a:r>
              <a:rPr lang="fi-FI" sz="2400" dirty="0" err="1" smtClean="0"/>
              <a:t>awarded</a:t>
            </a:r>
            <a:r>
              <a:rPr lang="fi-FI" sz="2400" dirty="0" smtClean="0"/>
              <a:t> </a:t>
            </a:r>
            <a:r>
              <a:rPr lang="fi-FI" sz="2400" dirty="0" err="1" smtClean="0"/>
              <a:t>language</a:t>
            </a:r>
            <a:r>
              <a:rPr lang="fi-FI" sz="2400" dirty="0" smtClean="0"/>
              <a:t> </a:t>
            </a:r>
            <a:r>
              <a:rPr lang="fi-FI" sz="2400" dirty="0" err="1" smtClean="0"/>
              <a:t>projects</a:t>
            </a:r>
            <a:r>
              <a:rPr lang="fi-FI" sz="2400" dirty="0" smtClean="0"/>
              <a:t> 1999-2011</a:t>
            </a:r>
          </a:p>
          <a:p>
            <a:r>
              <a:rPr lang="fi-FI" sz="2400" dirty="0" smtClean="0"/>
              <a:t>School </a:t>
            </a:r>
            <a:r>
              <a:rPr lang="fi-FI" sz="2400" dirty="0" err="1" smtClean="0"/>
              <a:t>section</a:t>
            </a:r>
            <a:r>
              <a:rPr lang="fi-FI" sz="2400" dirty="0" smtClean="0"/>
              <a:t>: 21</a:t>
            </a:r>
          </a:p>
          <a:p>
            <a:r>
              <a:rPr lang="fi-FI" sz="2400" dirty="0" err="1" smtClean="0"/>
              <a:t>Adult</a:t>
            </a:r>
            <a:r>
              <a:rPr lang="fi-FI" sz="2400" dirty="0" smtClean="0"/>
              <a:t> </a:t>
            </a:r>
            <a:r>
              <a:rPr lang="fi-FI" sz="2400" dirty="0" err="1" smtClean="0"/>
              <a:t>section</a:t>
            </a:r>
            <a:r>
              <a:rPr lang="fi-FI" sz="2400" dirty="0" smtClean="0"/>
              <a:t>: 3</a:t>
            </a:r>
          </a:p>
          <a:p>
            <a:r>
              <a:rPr lang="fi-FI" sz="2400" dirty="0" err="1" smtClean="0"/>
              <a:t>Vocational</a:t>
            </a:r>
            <a:r>
              <a:rPr lang="fi-FI" sz="2400" dirty="0" smtClean="0"/>
              <a:t> </a:t>
            </a:r>
            <a:r>
              <a:rPr lang="fi-FI" sz="2400" dirty="0" err="1" smtClean="0"/>
              <a:t>education</a:t>
            </a:r>
            <a:r>
              <a:rPr lang="fi-FI" sz="2400" dirty="0" smtClean="0"/>
              <a:t> and </a:t>
            </a:r>
            <a:r>
              <a:rPr lang="fi-FI" sz="2400" dirty="0" err="1" smtClean="0"/>
              <a:t>training</a:t>
            </a:r>
            <a:r>
              <a:rPr lang="fi-FI" sz="2400" dirty="0" smtClean="0"/>
              <a:t>: 2</a:t>
            </a:r>
          </a:p>
          <a:p>
            <a:r>
              <a:rPr lang="fi-FI" sz="2400" dirty="0" err="1" smtClean="0"/>
              <a:t>University</a:t>
            </a:r>
            <a:r>
              <a:rPr lang="fi-FI" sz="2400" dirty="0" smtClean="0"/>
              <a:t>: 1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8778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</a:t>
            </a:r>
            <a:r>
              <a:rPr lang="fi-FI" dirty="0" err="1" smtClean="0"/>
              <a:t>Themes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err="1"/>
              <a:t>Intercultural</a:t>
            </a:r>
            <a:r>
              <a:rPr lang="fi-FI" sz="2400" dirty="0"/>
              <a:t> </a:t>
            </a:r>
            <a:r>
              <a:rPr lang="fi-FI" sz="2400" dirty="0" err="1"/>
              <a:t>awareness</a:t>
            </a:r>
            <a:endParaRPr lang="fi-FI" sz="2400" dirty="0"/>
          </a:p>
          <a:p>
            <a:pPr marL="0" indent="0">
              <a:buNone/>
            </a:pPr>
            <a:r>
              <a:rPr lang="fi-FI" sz="2400" dirty="0" err="1"/>
              <a:t>Diversification</a:t>
            </a:r>
            <a:r>
              <a:rPr lang="fi-FI" sz="2400" dirty="0"/>
              <a:t> of </a:t>
            </a:r>
            <a:r>
              <a:rPr lang="fi-FI" sz="2400" dirty="0" err="1"/>
              <a:t>languages</a:t>
            </a:r>
            <a:r>
              <a:rPr lang="fi-FI" sz="2400" dirty="0"/>
              <a:t> on </a:t>
            </a:r>
            <a:r>
              <a:rPr lang="fi-FI" sz="2400" dirty="0" err="1"/>
              <a:t>offer</a:t>
            </a:r>
            <a:endParaRPr lang="fi-FI" sz="2400" dirty="0"/>
          </a:p>
          <a:p>
            <a:pPr marL="0" indent="0">
              <a:buNone/>
            </a:pPr>
            <a:r>
              <a:rPr lang="fi-FI" sz="2400" dirty="0"/>
              <a:t>CLIL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err="1"/>
              <a:t>Minority</a:t>
            </a:r>
            <a:r>
              <a:rPr lang="fi-FI" sz="2400" dirty="0"/>
              <a:t> </a:t>
            </a:r>
            <a:r>
              <a:rPr lang="fi-FI" sz="2400" dirty="0" err="1"/>
              <a:t>languages</a:t>
            </a:r>
            <a:endParaRPr lang="fi-FI" sz="2400" dirty="0"/>
          </a:p>
          <a:p>
            <a:pPr marL="0" indent="0">
              <a:buNone/>
            </a:pPr>
            <a:r>
              <a:rPr lang="fi-FI" sz="2400" dirty="0" err="1"/>
              <a:t>Multicultural</a:t>
            </a:r>
            <a:r>
              <a:rPr lang="fi-FI" sz="2400" dirty="0"/>
              <a:t> </a:t>
            </a:r>
            <a:r>
              <a:rPr lang="fi-FI" sz="2400" dirty="0" err="1"/>
              <a:t>comprehension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1810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</a:t>
            </a:r>
            <a:r>
              <a:rPr lang="fi-FI" dirty="0" err="1" smtClean="0"/>
              <a:t>Languages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err="1" smtClean="0"/>
              <a:t>Swedish</a:t>
            </a:r>
            <a:r>
              <a:rPr lang="fi-FI" sz="2400" dirty="0"/>
              <a:t>:</a:t>
            </a:r>
            <a:r>
              <a:rPr lang="fi-FI" sz="2400" dirty="0" smtClean="0"/>
              <a:t> 17 </a:t>
            </a:r>
            <a:r>
              <a:rPr lang="fi-FI" sz="2400" dirty="0" err="1" smtClean="0"/>
              <a:t>initiatives</a:t>
            </a:r>
            <a:endParaRPr lang="fi-FI" sz="2400" dirty="0" smtClean="0"/>
          </a:p>
          <a:p>
            <a:r>
              <a:rPr lang="fi-FI" sz="2400" dirty="0" err="1" smtClean="0"/>
              <a:t>English</a:t>
            </a:r>
            <a:r>
              <a:rPr lang="fi-FI" sz="2400" dirty="0" smtClean="0"/>
              <a:t>: 16 </a:t>
            </a:r>
            <a:r>
              <a:rPr lang="fi-FI" sz="2400" dirty="0" err="1" smtClean="0"/>
              <a:t>initiatives</a:t>
            </a:r>
            <a:endParaRPr lang="fi-FI" sz="2400" dirty="0" smtClean="0"/>
          </a:p>
          <a:p>
            <a:r>
              <a:rPr lang="fi-FI" sz="2400" dirty="0" err="1" smtClean="0"/>
              <a:t>German</a:t>
            </a:r>
            <a:r>
              <a:rPr lang="fi-FI" sz="2400" dirty="0" smtClean="0"/>
              <a:t>: 13 </a:t>
            </a:r>
            <a:r>
              <a:rPr lang="fi-FI" sz="2400" dirty="0" err="1"/>
              <a:t>initiatives</a:t>
            </a:r>
            <a:endParaRPr lang="fi-FI" sz="2400" dirty="0"/>
          </a:p>
          <a:p>
            <a:r>
              <a:rPr lang="fi-FI" sz="2400" dirty="0" err="1" smtClean="0"/>
              <a:t>French</a:t>
            </a:r>
            <a:r>
              <a:rPr lang="fi-FI" sz="2400" dirty="0" smtClean="0"/>
              <a:t>: 12 </a:t>
            </a:r>
            <a:r>
              <a:rPr lang="fi-FI" sz="2400" dirty="0" err="1"/>
              <a:t>initiatives</a:t>
            </a:r>
            <a:endParaRPr lang="fi-FI" sz="2400" dirty="0"/>
          </a:p>
          <a:p>
            <a:endParaRPr lang="fi-FI" sz="2400" dirty="0" smtClean="0"/>
          </a:p>
          <a:p>
            <a:r>
              <a:rPr lang="fi-FI" sz="2400" dirty="0" err="1" smtClean="0"/>
              <a:t>Finnish</a:t>
            </a:r>
            <a:r>
              <a:rPr lang="fi-FI" sz="2400" dirty="0" smtClean="0"/>
              <a:t> as a </a:t>
            </a:r>
            <a:r>
              <a:rPr lang="fi-FI" sz="2400" dirty="0" err="1" smtClean="0"/>
              <a:t>second</a:t>
            </a:r>
            <a:r>
              <a:rPr lang="fi-FI" sz="2400" dirty="0" smtClean="0"/>
              <a:t> </a:t>
            </a:r>
            <a:r>
              <a:rPr lang="fi-FI" sz="2400" dirty="0" err="1" smtClean="0"/>
              <a:t>language</a:t>
            </a:r>
            <a:r>
              <a:rPr lang="fi-FI" sz="2400" dirty="0" smtClean="0"/>
              <a:t>: 5 </a:t>
            </a:r>
            <a:r>
              <a:rPr lang="fi-FI" sz="2400" dirty="0" err="1"/>
              <a:t>initiatives</a:t>
            </a:r>
            <a:endParaRPr lang="fi-FI" sz="2400"/>
          </a:p>
          <a:p>
            <a:pPr marL="0" indent="0">
              <a:buNone/>
            </a:pPr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38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Impact</a:t>
            </a:r>
            <a:r>
              <a:rPr lang="fi-FI" dirty="0" smtClean="0"/>
              <a:t> and </a:t>
            </a:r>
            <a:r>
              <a:rPr lang="fi-FI" dirty="0" err="1" smtClean="0"/>
              <a:t>exploitation</a:t>
            </a:r>
            <a:r>
              <a:rPr lang="fi-FI" dirty="0" smtClean="0"/>
              <a:t> of the ELL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To </a:t>
            </a:r>
            <a:r>
              <a:rPr lang="fi-FI" sz="2400" dirty="0" err="1" smtClean="0"/>
              <a:t>obtain</a:t>
            </a:r>
            <a:r>
              <a:rPr lang="fi-FI" sz="2400" dirty="0" smtClean="0"/>
              <a:t> national ( and </a:t>
            </a:r>
            <a:r>
              <a:rPr lang="fi-FI" sz="2400" dirty="0" err="1" smtClean="0"/>
              <a:t>European</a:t>
            </a:r>
            <a:r>
              <a:rPr lang="fi-FI" sz="2400" dirty="0" smtClean="0"/>
              <a:t>) </a:t>
            </a:r>
            <a:r>
              <a:rPr lang="fi-FI" sz="2400" dirty="0" err="1" smtClean="0"/>
              <a:t>recognition</a:t>
            </a:r>
            <a:r>
              <a:rPr lang="fi-FI" sz="2400" dirty="0" smtClean="0"/>
              <a:t> for the </a:t>
            </a:r>
            <a:r>
              <a:rPr lang="fi-FI" sz="2400" dirty="0" err="1" smtClean="0"/>
              <a:t>project</a:t>
            </a:r>
            <a:endParaRPr lang="fi-FI" sz="2400" dirty="0" smtClean="0"/>
          </a:p>
          <a:p>
            <a:r>
              <a:rPr lang="fi-FI" sz="2400" dirty="0" err="1" smtClean="0"/>
              <a:t>Dissemination</a:t>
            </a:r>
            <a:endParaRPr lang="fi-FI" sz="2400" dirty="0" smtClean="0"/>
          </a:p>
          <a:p>
            <a:r>
              <a:rPr lang="fi-FI" sz="2400" dirty="0" smtClean="0"/>
              <a:t>To </a:t>
            </a:r>
            <a:r>
              <a:rPr lang="fi-FI" sz="2400" dirty="0" err="1" smtClean="0"/>
              <a:t>share</a:t>
            </a:r>
            <a:r>
              <a:rPr lang="fi-FI" sz="2400" dirty="0" smtClean="0"/>
              <a:t> </a:t>
            </a:r>
            <a:r>
              <a:rPr lang="fi-FI" sz="2400" dirty="0" err="1" smtClean="0"/>
              <a:t>good</a:t>
            </a:r>
            <a:r>
              <a:rPr lang="fi-FI" sz="2400" dirty="0" smtClean="0"/>
              <a:t> </a:t>
            </a:r>
            <a:r>
              <a:rPr lang="fi-FI" sz="2400" dirty="0" err="1" smtClean="0"/>
              <a:t>practices</a:t>
            </a:r>
            <a:r>
              <a:rPr lang="fi-FI" sz="2400" dirty="0" smtClean="0"/>
              <a:t> and </a:t>
            </a:r>
            <a:r>
              <a:rPr lang="fi-FI" sz="2400" dirty="0" err="1" smtClean="0"/>
              <a:t>project</a:t>
            </a:r>
            <a:r>
              <a:rPr lang="fi-FI" sz="2400" dirty="0" smtClean="0"/>
              <a:t> </a:t>
            </a:r>
            <a:r>
              <a:rPr lang="fi-FI" sz="2400" dirty="0" err="1" smtClean="0"/>
              <a:t>results</a:t>
            </a:r>
            <a:endParaRPr lang="fi-FI" sz="2400" dirty="0" smtClean="0"/>
          </a:p>
          <a:p>
            <a:r>
              <a:rPr lang="fi-FI" sz="2400" dirty="0" err="1" smtClean="0"/>
              <a:t>Project’s</a:t>
            </a:r>
            <a:r>
              <a:rPr lang="fi-FI" sz="2400" dirty="0" smtClean="0"/>
              <a:t> </a:t>
            </a:r>
            <a:r>
              <a:rPr lang="fi-FI" sz="2400" dirty="0" err="1" smtClean="0"/>
              <a:t>impact</a:t>
            </a:r>
            <a:r>
              <a:rPr lang="fi-FI" sz="2400" dirty="0" smtClean="0"/>
              <a:t> on </a:t>
            </a:r>
            <a:r>
              <a:rPr lang="fi-FI" sz="2400" dirty="0" err="1" smtClean="0"/>
              <a:t>minority</a:t>
            </a:r>
            <a:r>
              <a:rPr lang="fi-FI" sz="2400" dirty="0" smtClean="0"/>
              <a:t> </a:t>
            </a:r>
            <a:r>
              <a:rPr lang="fi-FI" sz="2400" dirty="0" err="1" smtClean="0"/>
              <a:t>target</a:t>
            </a:r>
            <a:r>
              <a:rPr lang="fi-FI" sz="2400" dirty="0" smtClean="0"/>
              <a:t> </a:t>
            </a:r>
            <a:r>
              <a:rPr lang="fi-FI" sz="2400" dirty="0" err="1" smtClean="0"/>
              <a:t>groups</a:t>
            </a:r>
            <a:r>
              <a:rPr lang="fi-FI" sz="2400" dirty="0" smtClean="0"/>
              <a:t> / </a:t>
            </a:r>
            <a:r>
              <a:rPr lang="fi-FI" sz="2400" dirty="0" err="1" smtClean="0"/>
              <a:t>languages</a:t>
            </a:r>
            <a:endParaRPr lang="fi-FI" sz="2400" dirty="0" smtClean="0"/>
          </a:p>
          <a:p>
            <a:r>
              <a:rPr lang="fi-FI" sz="2400" dirty="0" smtClean="0"/>
              <a:t>To </a:t>
            </a:r>
            <a:r>
              <a:rPr lang="fi-FI" sz="2400" dirty="0" err="1" smtClean="0"/>
              <a:t>enhance</a:t>
            </a:r>
            <a:r>
              <a:rPr lang="fi-FI" sz="2400" dirty="0" smtClean="0"/>
              <a:t> </a:t>
            </a:r>
            <a:r>
              <a:rPr lang="fi-FI" sz="2400" dirty="0" err="1" smtClean="0"/>
              <a:t>multicultural</a:t>
            </a:r>
            <a:r>
              <a:rPr lang="fi-FI" sz="2400" dirty="0" smtClean="0"/>
              <a:t> </a:t>
            </a:r>
            <a:r>
              <a:rPr lang="fi-FI" sz="2400" dirty="0" err="1" smtClean="0"/>
              <a:t>approaches</a:t>
            </a:r>
            <a:endParaRPr lang="fi-FI" sz="2400" dirty="0" smtClean="0"/>
          </a:p>
          <a:p>
            <a:r>
              <a:rPr lang="fi-FI" sz="2400" dirty="0" smtClean="0"/>
              <a:t>To </a:t>
            </a:r>
            <a:r>
              <a:rPr lang="fi-FI" sz="2400" dirty="0" err="1" smtClean="0"/>
              <a:t>promote</a:t>
            </a:r>
            <a:r>
              <a:rPr lang="fi-FI" sz="2400" dirty="0" smtClean="0"/>
              <a:t> the </a:t>
            </a:r>
            <a:r>
              <a:rPr lang="fi-FI" sz="2400" dirty="0" err="1" smtClean="0"/>
              <a:t>project</a:t>
            </a:r>
            <a:r>
              <a:rPr lang="fi-FI" sz="2400" dirty="0" smtClean="0"/>
              <a:t> </a:t>
            </a:r>
            <a:r>
              <a:rPr lang="fi-FI" sz="2400" dirty="0" err="1" smtClean="0"/>
              <a:t>results</a:t>
            </a:r>
            <a:r>
              <a:rPr lang="fi-FI" sz="2400" dirty="0" smtClean="0"/>
              <a:t> to new </a:t>
            </a:r>
            <a:r>
              <a:rPr lang="fi-FI" sz="2400" dirty="0" err="1" smtClean="0"/>
              <a:t>areas</a:t>
            </a:r>
            <a:r>
              <a:rPr lang="fi-FI" sz="2400" dirty="0" smtClean="0"/>
              <a:t> / </a:t>
            </a:r>
            <a:r>
              <a:rPr lang="fi-FI" sz="2400" dirty="0" err="1" smtClean="0"/>
              <a:t>training</a:t>
            </a:r>
            <a:r>
              <a:rPr lang="fi-FI" sz="2400" dirty="0" smtClean="0"/>
              <a:t> </a:t>
            </a:r>
            <a:r>
              <a:rPr lang="fi-FI" sz="2400" dirty="0" err="1" smtClean="0"/>
              <a:t>procedures</a:t>
            </a:r>
            <a:endParaRPr lang="fi-FI" sz="2400" dirty="0" smtClean="0"/>
          </a:p>
          <a:p>
            <a:r>
              <a:rPr lang="fi-FI" sz="2400" dirty="0" smtClean="0"/>
              <a:t>To </a:t>
            </a:r>
            <a:r>
              <a:rPr lang="fi-FI" sz="2400" dirty="0" err="1" smtClean="0"/>
              <a:t>enlarge</a:t>
            </a:r>
            <a:r>
              <a:rPr lang="fi-FI" sz="2400" dirty="0" smtClean="0"/>
              <a:t> the </a:t>
            </a:r>
            <a:r>
              <a:rPr lang="fi-FI" sz="2400" dirty="0" err="1" smtClean="0"/>
              <a:t>networks</a:t>
            </a:r>
            <a:r>
              <a:rPr lang="fi-FI" sz="2400" dirty="0" smtClean="0"/>
              <a:t> on a national / international </a:t>
            </a:r>
            <a:r>
              <a:rPr lang="fi-FI" sz="2400" dirty="0" err="1" smtClean="0"/>
              <a:t>level</a:t>
            </a:r>
            <a:endParaRPr lang="fi-FI" sz="2400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752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Best </a:t>
            </a:r>
            <a:r>
              <a:rPr lang="fi-FI" dirty="0" err="1" smtClean="0"/>
              <a:t>practices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The Language </a:t>
            </a:r>
            <a:r>
              <a:rPr lang="fi-FI" sz="2400" dirty="0" err="1" smtClean="0"/>
              <a:t>Circus</a:t>
            </a:r>
            <a:r>
              <a:rPr lang="fi-FI" sz="2400" dirty="0" smtClean="0"/>
              <a:t>, 2011</a:t>
            </a:r>
          </a:p>
          <a:p>
            <a:r>
              <a:rPr lang="it-IT" sz="2400" dirty="0"/>
              <a:t>Teaching </a:t>
            </a:r>
            <a:r>
              <a:rPr lang="it-IT" sz="2400" dirty="0" smtClean="0"/>
              <a:t>Chinese, 2010</a:t>
            </a:r>
            <a:endParaRPr lang="fi-FI" sz="2400" dirty="0"/>
          </a:p>
          <a:p>
            <a:r>
              <a:rPr lang="fi-FI" sz="2400" dirty="0" err="1" smtClean="0"/>
              <a:t>Ready</a:t>
            </a:r>
            <a:r>
              <a:rPr lang="fi-FI" sz="2400" dirty="0" smtClean="0"/>
              <a:t> </a:t>
            </a:r>
            <a:r>
              <a:rPr lang="fi-FI" sz="2400" dirty="0" err="1" smtClean="0"/>
              <a:t>Study</a:t>
            </a:r>
            <a:r>
              <a:rPr lang="fi-FI" sz="2400" dirty="0" smtClean="0"/>
              <a:t> </a:t>
            </a:r>
            <a:r>
              <a:rPr lang="fi-FI" sz="2400" dirty="0" err="1" smtClean="0"/>
              <a:t>Go</a:t>
            </a:r>
            <a:r>
              <a:rPr lang="fi-FI" sz="2400" dirty="0" smtClean="0"/>
              <a:t>! 2008</a:t>
            </a:r>
          </a:p>
          <a:p>
            <a:r>
              <a:rPr lang="it-IT" sz="2400" dirty="0"/>
              <a:t>Place of work as a learning environment for </a:t>
            </a:r>
            <a:r>
              <a:rPr lang="it-IT" sz="2400" dirty="0" smtClean="0"/>
              <a:t>Finnish, 2009</a:t>
            </a:r>
          </a:p>
          <a:p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needs</a:t>
            </a:r>
            <a:r>
              <a:rPr lang="fi-FI" dirty="0" smtClean="0"/>
              <a:t> of the </a:t>
            </a:r>
            <a:r>
              <a:rPr lang="fi-FI" dirty="0" err="1" smtClean="0"/>
              <a:t>target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addressed</a:t>
            </a:r>
            <a:r>
              <a:rPr lang="fi-FI" dirty="0" smtClean="0"/>
              <a:t> in an </a:t>
            </a:r>
            <a:r>
              <a:rPr lang="fi-FI" dirty="0" err="1" smtClean="0"/>
              <a:t>innovative</a:t>
            </a:r>
            <a:r>
              <a:rPr lang="fi-FI" dirty="0" smtClean="0"/>
              <a:t> and </a:t>
            </a:r>
            <a:r>
              <a:rPr lang="fi-FI" dirty="0" err="1" smtClean="0"/>
              <a:t>succesful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endParaRPr lang="fi-FI" dirty="0" smtClean="0"/>
          </a:p>
          <a:p>
            <a:r>
              <a:rPr lang="fi-FI" dirty="0" err="1" smtClean="0"/>
              <a:t>Diversity</a:t>
            </a:r>
            <a:r>
              <a:rPr lang="fi-FI" dirty="0" smtClean="0"/>
              <a:t> of </a:t>
            </a:r>
            <a:r>
              <a:rPr lang="fi-FI" dirty="0" err="1" smtClean="0"/>
              <a:t>languages</a:t>
            </a:r>
            <a:r>
              <a:rPr lang="fi-FI" dirty="0" smtClean="0"/>
              <a:t> on </a:t>
            </a:r>
            <a:r>
              <a:rPr lang="fi-FI" dirty="0" err="1" smtClean="0"/>
              <a:t>offer</a:t>
            </a:r>
            <a:endParaRPr lang="fi-FI" dirty="0" smtClean="0"/>
          </a:p>
          <a:p>
            <a:r>
              <a:rPr lang="fi-FI" dirty="0" err="1" smtClean="0"/>
              <a:t>Quality</a:t>
            </a:r>
            <a:r>
              <a:rPr lang="fi-FI" dirty="0" smtClean="0"/>
              <a:t> of </a:t>
            </a:r>
            <a:r>
              <a:rPr lang="fi-FI" dirty="0" err="1" smtClean="0"/>
              <a:t>results</a:t>
            </a:r>
            <a:r>
              <a:rPr lang="fi-FI" dirty="0" smtClean="0"/>
              <a:t>: </a:t>
            </a:r>
            <a:r>
              <a:rPr lang="fi-FI" dirty="0" err="1" smtClean="0"/>
              <a:t>innovation</a:t>
            </a:r>
            <a:r>
              <a:rPr lang="fi-FI" dirty="0" smtClean="0"/>
              <a:t>, </a:t>
            </a:r>
            <a:r>
              <a:rPr lang="fi-FI" dirty="0" err="1" smtClean="0"/>
              <a:t>originality</a:t>
            </a:r>
            <a:r>
              <a:rPr lang="fi-FI" dirty="0" smtClean="0"/>
              <a:t> and </a:t>
            </a:r>
            <a:r>
              <a:rPr lang="fi-FI" dirty="0" err="1" smtClean="0"/>
              <a:t>sustainability</a:t>
            </a:r>
            <a:endParaRPr lang="fi-FI" dirty="0" smtClean="0"/>
          </a:p>
          <a:p>
            <a:r>
              <a:rPr lang="fi-FI" dirty="0" err="1" smtClean="0"/>
              <a:t>Transferability</a:t>
            </a:r>
            <a:r>
              <a:rPr lang="fi-FI" dirty="0" smtClean="0"/>
              <a:t> of the </a:t>
            </a:r>
            <a:r>
              <a:rPr lang="fi-FI" dirty="0" err="1" smtClean="0"/>
              <a:t>results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757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339</Words>
  <Application>Microsoft Office PowerPoint</Application>
  <PresentationFormat>Näytössä katseltava diaesitys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NELLIP – Finnish report</vt:lpstr>
      <vt:lpstr>  THE ELL IN FINLAND</vt:lpstr>
      <vt:lpstr>  The Label Campaigns</vt:lpstr>
      <vt:lpstr>   Priorities</vt:lpstr>
      <vt:lpstr> Awarding the ELL in Finland</vt:lpstr>
      <vt:lpstr>   Themes</vt:lpstr>
      <vt:lpstr>   Languages</vt:lpstr>
      <vt:lpstr>Impact and exploitation of the ELL</vt:lpstr>
      <vt:lpstr>  Best practices</vt:lpstr>
      <vt:lpstr>  Recommendations</vt:lpstr>
      <vt:lpstr>PowerPoint-esitys</vt:lpstr>
    </vt:vector>
  </TitlesOfParts>
  <Company>Omnia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vlyyra</dc:creator>
  <cp:lastModifiedBy>Kati Valtonen</cp:lastModifiedBy>
  <cp:revision>17</cp:revision>
  <cp:lastPrinted>2012-11-06T11:18:25Z</cp:lastPrinted>
  <dcterms:created xsi:type="dcterms:W3CDTF">2012-02-09T08:56:33Z</dcterms:created>
  <dcterms:modified xsi:type="dcterms:W3CDTF">2012-11-06T13:28:59Z</dcterms:modified>
</cp:coreProperties>
</file>